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48" r:id="rId1"/>
  </p:sldMasterIdLst>
  <p:notesMasterIdLst>
    <p:notesMasterId r:id="rId17"/>
  </p:notesMasterIdLst>
  <p:sldIdLst>
    <p:sldId id="256" r:id="rId2"/>
    <p:sldId id="288" r:id="rId3"/>
    <p:sldId id="287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2" r:id="rId14"/>
    <p:sldId id="303" r:id="rId15"/>
    <p:sldId id="30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FCCB"/>
          </a:solidFill>
        </a:fill>
      </a:tcStyle>
    </a:wholeTbl>
    <a:band2H>
      <a:tcTxStyle/>
      <a:tcStyle>
        <a:tcBdr/>
        <a:fill>
          <a:solidFill>
            <a:srgbClr val="EBFD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7"/>
    <p:restoredTop sz="94757"/>
  </p:normalViewPr>
  <p:slideViewPr>
    <p:cSldViewPr snapToGrid="0" snapToObjects="1">
      <p:cViewPr varScale="1">
        <p:scale>
          <a:sx n="107" d="100"/>
          <a:sy n="107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1pPr>
    <a:lvl2pPr indent="2286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2pPr>
    <a:lvl3pPr indent="4572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3pPr>
    <a:lvl4pPr indent="6858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4pPr>
    <a:lvl5pPr indent="9144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5pPr>
    <a:lvl6pPr indent="11430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6pPr>
    <a:lvl7pPr indent="13716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7pPr>
    <a:lvl8pPr indent="16002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8pPr>
    <a:lvl9pPr indent="18288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"/>
          <p:cNvSpPr/>
          <p:nvPr/>
        </p:nvSpPr>
        <p:spPr>
          <a:xfrm>
            <a:off x="7048500" y="3082412"/>
            <a:ext cx="5143500" cy="377558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2" name="Freeform: Shape 5"/>
          <p:cNvSpPr>
            <a:spLocks noGrp="1"/>
          </p:cNvSpPr>
          <p:nvPr>
            <p:ph type="pic" sz="half" idx="21"/>
          </p:nvPr>
        </p:nvSpPr>
        <p:spPr>
          <a:xfrm>
            <a:off x="0" y="3082412"/>
            <a:ext cx="7048500" cy="37755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902765DC-712A-A84E-B25A-9B021E8C84C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9100024" y="6213143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5114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"/>
          <p:cNvSpPr/>
          <p:nvPr/>
        </p:nvSpPr>
        <p:spPr>
          <a:xfrm>
            <a:off x="0" y="3429000"/>
            <a:ext cx="4286250" cy="2743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1" name="Freeform: Shape 5"/>
          <p:cNvSpPr>
            <a:spLocks noGrp="1"/>
          </p:cNvSpPr>
          <p:nvPr>
            <p:ph type="pic" sz="quarter" idx="21"/>
          </p:nvPr>
        </p:nvSpPr>
        <p:spPr>
          <a:xfrm>
            <a:off x="1543050" y="685800"/>
            <a:ext cx="3638550" cy="4590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1"/>
          <p:cNvSpPr/>
          <p:nvPr/>
        </p:nvSpPr>
        <p:spPr>
          <a:xfrm>
            <a:off x="1" y="685800"/>
            <a:ext cx="2514601" cy="55054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89" name="Freeform: Shape 5"/>
          <p:cNvSpPr>
            <a:spLocks noGrp="1"/>
          </p:cNvSpPr>
          <p:nvPr>
            <p:ph type="pic" sz="quarter" idx="21"/>
          </p:nvPr>
        </p:nvSpPr>
        <p:spPr>
          <a:xfrm>
            <a:off x="596564" y="1559446"/>
            <a:ext cx="5505451" cy="27839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1"/>
          <p:cNvSpPr/>
          <p:nvPr/>
        </p:nvSpPr>
        <p:spPr>
          <a:xfrm>
            <a:off x="7908758" y="-1"/>
            <a:ext cx="2845785" cy="427994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2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457" y="1302251"/>
            <a:ext cx="4922575" cy="4922574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Freeform: Shape 6"/>
          <p:cNvSpPr>
            <a:spLocks noGrp="1"/>
          </p:cNvSpPr>
          <p:nvPr>
            <p:ph type="pic" sz="quarter" idx="21"/>
          </p:nvPr>
        </p:nvSpPr>
        <p:spPr>
          <a:xfrm>
            <a:off x="7601371" y="1614556"/>
            <a:ext cx="1997310" cy="427994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 1"/>
          <p:cNvSpPr/>
          <p:nvPr/>
        </p:nvSpPr>
        <p:spPr>
          <a:xfrm>
            <a:off x="-1" y="0"/>
            <a:ext cx="28448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041" y="445579"/>
            <a:ext cx="9880822" cy="5966842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Freeform: Shape 6"/>
          <p:cNvSpPr>
            <a:spLocks noGrp="1"/>
          </p:cNvSpPr>
          <p:nvPr>
            <p:ph type="pic" sz="quarter" idx="21"/>
          </p:nvPr>
        </p:nvSpPr>
        <p:spPr>
          <a:xfrm>
            <a:off x="4088647" y="601367"/>
            <a:ext cx="7497611" cy="464144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260780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1"/>
          <p:cNvSpPr/>
          <p:nvPr/>
        </p:nvSpPr>
        <p:spPr>
          <a:xfrm>
            <a:off x="8807115" y="-1"/>
            <a:ext cx="2807332" cy="433137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4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760" y="650631"/>
            <a:ext cx="5556740" cy="555674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Freeform: Shape 6"/>
          <p:cNvSpPr>
            <a:spLocks noGrp="1"/>
          </p:cNvSpPr>
          <p:nvPr>
            <p:ph type="pic" sz="half" idx="21"/>
          </p:nvPr>
        </p:nvSpPr>
        <p:spPr>
          <a:xfrm>
            <a:off x="6690945" y="975946"/>
            <a:ext cx="3429001" cy="490610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ctangle 1"/>
          <p:cNvSpPr/>
          <p:nvPr/>
        </p:nvSpPr>
        <p:spPr>
          <a:xfrm>
            <a:off x="6946231" y="3429000"/>
            <a:ext cx="5245769" cy="186489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70" name="Freeform: Shape 5"/>
          <p:cNvSpPr>
            <a:spLocks noGrp="1"/>
          </p:cNvSpPr>
          <p:nvPr>
            <p:ph type="pic" sz="quarter" idx="21"/>
          </p:nvPr>
        </p:nvSpPr>
        <p:spPr>
          <a:xfrm>
            <a:off x="7906749" y="1652338"/>
            <a:ext cx="2646948" cy="267903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65" r:id="rId2"/>
    <p:sldLayoutId id="2147483668" r:id="rId3"/>
    <p:sldLayoutId id="2147483672" r:id="rId4"/>
    <p:sldLayoutId id="2147483679" r:id="rId5"/>
    <p:sldLayoutId id="2147483674" r:id="rId6"/>
    <p:sldLayoutId id="2147483677" r:id="rId7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LucaTomei/KRST-Project/tree/main/Querie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tiff"/><Relationship Id="rId4" Type="http://schemas.openxmlformats.org/officeDocument/2006/relationships/hyperlink" Target="https://www.linkedin.com/posts/luca-tomei-760296ab_mobile-application-activity-6778710969079136258-ljR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Freeform: Shape 4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1" name="Freeform: Shape 6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2" name="Freeform: Shape 13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3" name="Freeform: Shape 15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4" name="Freeform: Shape 17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5" name="Freeform: Shape 20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6" name="Rectangle 10"/>
          <p:cNvSpPr txBox="1"/>
          <p:nvPr/>
        </p:nvSpPr>
        <p:spPr>
          <a:xfrm>
            <a:off x="1467134" y="1668378"/>
            <a:ext cx="4302409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it-IT" dirty="0"/>
              <a:t>Mobile Application</a:t>
            </a:r>
          </a:p>
          <a:p>
            <a:pPr algn="ctr">
              <a:defRPr sz="2400"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Ontology</a:t>
            </a:r>
          </a:p>
        </p:txBody>
      </p:sp>
      <p:sp>
        <p:nvSpPr>
          <p:cNvPr id="287" name="Freeform: Shape 14"/>
          <p:cNvSpPr/>
          <p:nvPr/>
        </p:nvSpPr>
        <p:spPr>
          <a:xfrm rot="5400000">
            <a:off x="10649946" y="2873713"/>
            <a:ext cx="433138" cy="43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19320"/>
                </a:lnTo>
                <a:lnTo>
                  <a:pt x="19320" y="19320"/>
                </a:lnTo>
                <a:lnTo>
                  <a:pt x="19320" y="0"/>
                </a:lnTo>
                <a:lnTo>
                  <a:pt x="21600" y="0"/>
                </a:lnTo>
                <a:lnTo>
                  <a:pt x="21600" y="21600"/>
                </a:lnTo>
                <a:lnTo>
                  <a:pt x="1932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8" name="Freeform: Shape 18"/>
          <p:cNvSpPr/>
          <p:nvPr/>
        </p:nvSpPr>
        <p:spPr>
          <a:xfrm rot="16200000" flipV="1">
            <a:off x="7738305" y="1459069"/>
            <a:ext cx="433138" cy="43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19320"/>
                </a:lnTo>
                <a:lnTo>
                  <a:pt x="19320" y="19320"/>
                </a:lnTo>
                <a:lnTo>
                  <a:pt x="19320" y="0"/>
                </a:lnTo>
                <a:lnTo>
                  <a:pt x="21600" y="0"/>
                </a:lnTo>
                <a:lnTo>
                  <a:pt x="21600" y="21600"/>
                </a:lnTo>
                <a:lnTo>
                  <a:pt x="1932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9" name="Rectangle 19"/>
          <p:cNvSpPr txBox="1"/>
          <p:nvPr/>
        </p:nvSpPr>
        <p:spPr>
          <a:xfrm>
            <a:off x="7101502" y="4283783"/>
            <a:ext cx="4257442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it-IT" sz="1600" dirty="0">
                <a:solidFill>
                  <a:schemeClr val="tx1"/>
                </a:solidFill>
              </a:rPr>
              <a:t>Luca </a:t>
            </a:r>
            <a:r>
              <a:rPr lang="it-IT" sz="1600" dirty="0" err="1">
                <a:solidFill>
                  <a:schemeClr val="tx1"/>
                </a:solidFill>
              </a:rPr>
              <a:t>Tomei</a:t>
            </a:r>
            <a:r>
              <a:rPr lang="it-IT" sz="1600" dirty="0">
                <a:solidFill>
                  <a:schemeClr val="tx1"/>
                </a:solidFill>
              </a:rPr>
              <a:t> 1759275</a:t>
            </a:r>
            <a:endParaRPr sz="1600" dirty="0">
              <a:solidFill>
                <a:schemeClr val="tx1"/>
              </a:solidFill>
            </a:endParaRPr>
          </a:p>
        </p:txBody>
      </p:sp>
      <p:pic>
        <p:nvPicPr>
          <p:cNvPr id="290" name="Picture Placeholder 8"/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" r="593"/>
          <a:stretch/>
        </p:blipFill>
        <p:spPr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79887C8-F547-9D4C-8312-1CCE9B69A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2805" y="1049291"/>
            <a:ext cx="1228059" cy="122805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1D851AA2-3E5F-6946-94F3-832550B05A3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9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Developer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4121059"/>
            <a:ext cx="4727090" cy="1893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</a:t>
            </a:r>
            <a:r>
              <a:rPr lang="en-GB" sz="1600" b="1" i="1" dirty="0">
                <a:solidFill>
                  <a:schemeClr val="accent6"/>
                </a:solidFill>
              </a:rPr>
              <a:t>Developer</a:t>
            </a:r>
            <a:r>
              <a:rPr lang="en-GB" sz="1600" dirty="0">
                <a:solidFill>
                  <a:schemeClr val="accent6"/>
                </a:solidFill>
              </a:rPr>
              <a:t> class is a subclass of </a:t>
            </a:r>
            <a:r>
              <a:rPr lang="en-GB" sz="1600" b="1" i="1" dirty="0">
                <a:solidFill>
                  <a:schemeClr val="accent6"/>
                </a:solidFill>
              </a:rPr>
              <a:t>Person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We need to connect applications with their Developers.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70522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4C5F426E-98BE-9C4D-965F-3C4A97FD38A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10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Nation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300569" y="4576542"/>
            <a:ext cx="4727090" cy="785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</a:t>
            </a:r>
            <a:r>
              <a:rPr lang="en-GB" sz="1600" b="1" i="1" dirty="0">
                <a:solidFill>
                  <a:schemeClr val="accent6"/>
                </a:solidFill>
              </a:rPr>
              <a:t>Nation</a:t>
            </a:r>
            <a:r>
              <a:rPr lang="en-GB" sz="1600" dirty="0">
                <a:solidFill>
                  <a:schemeClr val="accent6"/>
                </a:solidFill>
              </a:rPr>
              <a:t> class is intended to connect Producers' headquarters and People's birthplaces and places.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9112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4DA6333D-C34A-5646-866A-5DF686E37F8A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" b="462"/>
          <a:stretch>
            <a:fillRect/>
          </a:stretch>
        </p:blipFill>
        <p:spPr/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8FE46A3-C5A4-6C46-96A9-5EA6725BCA6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11</a:t>
            </a:fld>
            <a:endParaRPr lang="it-IT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4E2FF627-E5CF-C74E-8461-0109C42AAA55}"/>
              </a:ext>
            </a:extLst>
          </p:cNvPr>
          <p:cNvSpPr txBox="1"/>
          <p:nvPr/>
        </p:nvSpPr>
        <p:spPr>
          <a:xfrm>
            <a:off x="-405114" y="2921168"/>
            <a:ext cx="3654912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b="1" dirty="0">
                <a:solidFill>
                  <a:schemeClr val="accent6"/>
                </a:solidFill>
              </a:rPr>
              <a:t>Object &amp; Data </a:t>
            </a:r>
            <a:r>
              <a:rPr lang="en-GB" sz="3000" b="1" dirty="0">
                <a:solidFill>
                  <a:srgbClr val="FFFFFF"/>
                </a:solidFill>
              </a:rPr>
              <a:t>Properties</a:t>
            </a:r>
          </a:p>
        </p:txBody>
      </p:sp>
    </p:spTree>
    <p:extLst>
      <p:ext uri="{BB962C8B-B14F-4D97-AF65-F5344CB8AC3E}">
        <p14:creationId xmlns:p14="http://schemas.microsoft.com/office/powerpoint/2010/main" val="258606542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C08B567F-2D7D-3C4F-9395-9AEDC0ECFE5D}"/>
              </a:ext>
            </a:extLst>
          </p:cNvPr>
          <p:cNvSpPr/>
          <p:nvPr/>
        </p:nvSpPr>
        <p:spPr>
          <a:xfrm>
            <a:off x="9036425" y="0"/>
            <a:ext cx="3155576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561" name="Freeform: Shape 1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62" name="Freeform: Shape 4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63" name="Freeform: Shape 6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4410F9A-6488-4F4E-B9AD-E13C1C04DDA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12</a:t>
            </a:fld>
            <a:endParaRPr lang="en-GB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63A8027-99CE-5844-8168-4929BCA13A0E}"/>
              </a:ext>
            </a:extLst>
          </p:cNvPr>
          <p:cNvSpPr/>
          <p:nvPr/>
        </p:nvSpPr>
        <p:spPr>
          <a:xfrm>
            <a:off x="0" y="0"/>
            <a:ext cx="2514601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B613097C-0957-DC4E-A86F-EEE1EB48B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03449" y="-210434"/>
            <a:ext cx="12328882" cy="7511540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9702765C-D903-EB4E-9A25-FBD7733E8B8E}"/>
              </a:ext>
            </a:extLst>
          </p:cNvPr>
          <p:cNvSpPr txBox="1"/>
          <p:nvPr/>
        </p:nvSpPr>
        <p:spPr>
          <a:xfrm>
            <a:off x="8958852" y="2100394"/>
            <a:ext cx="3310722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700" dirty="0"/>
              <a:t>Representation</a:t>
            </a:r>
            <a:endParaRPr lang="en-GB" sz="3700" dirty="0">
              <a:solidFill>
                <a:srgbClr val="FFFFFF"/>
              </a:solidFill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EF3DE74A-A760-1643-905E-0F59A092469D}"/>
              </a:ext>
            </a:extLst>
          </p:cNvPr>
          <p:cNvSpPr txBox="1"/>
          <p:nvPr/>
        </p:nvSpPr>
        <p:spPr>
          <a:xfrm>
            <a:off x="8520585" y="2638735"/>
            <a:ext cx="4187256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2200" dirty="0">
                <a:solidFill>
                  <a:srgbClr val="FFFFFF"/>
                </a:solidFill>
              </a:rPr>
              <a:t>Entity-Relationship </a:t>
            </a:r>
          </a:p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2200" dirty="0">
                <a:solidFill>
                  <a:srgbClr val="FFFFFF"/>
                </a:solidFill>
              </a:rPr>
              <a:t>Diagram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914E2731-8687-5A47-86F9-50FEC89EFDED}"/>
              </a:ext>
            </a:extLst>
          </p:cNvPr>
          <p:cNvSpPr/>
          <p:nvPr/>
        </p:nvSpPr>
        <p:spPr>
          <a:xfrm>
            <a:off x="9628095" y="3476216"/>
            <a:ext cx="2563906" cy="691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grpSp>
        <p:nvGrpSpPr>
          <p:cNvPr id="21" name="Google Shape;452;p21">
            <a:extLst>
              <a:ext uri="{FF2B5EF4-FFF2-40B4-BE49-F238E27FC236}">
                <a16:creationId xmlns:a16="http://schemas.microsoft.com/office/drawing/2014/main" id="{DC69E619-6518-6B4C-A818-0B13EED8FD4A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9484F8C3-5247-B04D-ADA2-BEA3B6164203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3" name="01">
              <a:extLst>
                <a:ext uri="{FF2B5EF4-FFF2-40B4-BE49-F238E27FC236}">
                  <a16:creationId xmlns:a16="http://schemas.microsoft.com/office/drawing/2014/main" id="{EE301C09-355B-0743-B726-86F415E3DE0B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246075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Freeform: Shape 1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0" name="Freeform: Shape 2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1" name="Freeform: Shape 4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2" name="Rectangle 6"/>
          <p:cNvSpPr txBox="1"/>
          <p:nvPr/>
        </p:nvSpPr>
        <p:spPr>
          <a:xfrm>
            <a:off x="1513687" y="1673891"/>
            <a:ext cx="3766573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Quering</a:t>
            </a:r>
            <a:r>
              <a:rPr lang="en-GB">
                <a:noFill/>
              </a:rPr>
              <a:t> </a:t>
            </a:r>
            <a:r>
              <a:rPr lang="en-GB">
                <a:solidFill>
                  <a:srgbClr val="FFFFFF"/>
                </a:solidFill>
              </a:rPr>
              <a:t>Ontology</a:t>
            </a:r>
          </a:p>
        </p:txBody>
      </p:sp>
      <p:sp>
        <p:nvSpPr>
          <p:cNvPr id="674" name="Rectangle 12"/>
          <p:cNvSpPr txBox="1"/>
          <p:nvPr/>
        </p:nvSpPr>
        <p:spPr>
          <a:xfrm>
            <a:off x="1483178" y="3448561"/>
            <a:ext cx="4257442" cy="61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Once the ontology is complete, you can query the model created for a better understanding of the classification.</a:t>
            </a:r>
          </a:p>
        </p:txBody>
      </p:sp>
      <p:sp>
        <p:nvSpPr>
          <p:cNvPr id="675" name="Rectangle 13"/>
          <p:cNvSpPr txBox="1"/>
          <p:nvPr/>
        </p:nvSpPr>
        <p:spPr>
          <a:xfrm>
            <a:off x="1484286" y="4129254"/>
            <a:ext cx="4257442" cy="61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Have been made DL Queries and SPARQL Queries directly on Protégé.</a:t>
            </a:r>
          </a:p>
        </p:txBody>
      </p:sp>
      <p:pic>
        <p:nvPicPr>
          <p:cNvPr id="676" name="Picture Placeholder 3" descr="Picture Placeholder 3"/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26669" r="26669"/>
          <a:stretch>
            <a:fillRect/>
          </a:stretch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27" y="0"/>
                </a:moveTo>
                <a:cubicBezTo>
                  <a:pt x="1176" y="0"/>
                  <a:pt x="0" y="549"/>
                  <a:pt x="0" y="1226"/>
                </a:cubicBezTo>
                <a:lnTo>
                  <a:pt x="0" y="20374"/>
                </a:lnTo>
                <a:cubicBezTo>
                  <a:pt x="0" y="21051"/>
                  <a:pt x="1176" y="21600"/>
                  <a:pt x="2627" y="21600"/>
                </a:cubicBezTo>
                <a:lnTo>
                  <a:pt x="18973" y="21600"/>
                </a:lnTo>
                <a:cubicBezTo>
                  <a:pt x="20424" y="21600"/>
                  <a:pt x="21600" y="21051"/>
                  <a:pt x="21600" y="20374"/>
                </a:cubicBezTo>
                <a:lnTo>
                  <a:pt x="21600" y="1226"/>
                </a:lnTo>
                <a:cubicBezTo>
                  <a:pt x="21600" y="549"/>
                  <a:pt x="20424" y="0"/>
                  <a:pt x="18973" y="0"/>
                </a:cubicBezTo>
                <a:lnTo>
                  <a:pt x="16682" y="0"/>
                </a:lnTo>
                <a:lnTo>
                  <a:pt x="16682" y="469"/>
                </a:lnTo>
                <a:cubicBezTo>
                  <a:pt x="16682" y="743"/>
                  <a:pt x="16202" y="965"/>
                  <a:pt x="15613" y="965"/>
                </a:cubicBezTo>
                <a:lnTo>
                  <a:pt x="6060" y="965"/>
                </a:lnTo>
                <a:cubicBezTo>
                  <a:pt x="5471" y="965"/>
                  <a:pt x="4991" y="743"/>
                  <a:pt x="4991" y="469"/>
                </a:cubicBezTo>
                <a:lnTo>
                  <a:pt x="4991" y="0"/>
                </a:lnTo>
                <a:lnTo>
                  <a:pt x="2627" y="0"/>
                </a:lnTo>
                <a:close/>
              </a:path>
            </a:pathLst>
          </a:cu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D63420-A2C6-6A4B-9339-2A056DB2EA9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13</a:t>
            </a:fld>
            <a:endParaRPr lang="en-GB"/>
          </a:p>
        </p:txBody>
      </p:sp>
      <p:pic>
        <p:nvPicPr>
          <p:cNvPr id="11" name="Picture Placeholder 3">
            <a:extLst>
              <a:ext uri="{FF2B5EF4-FFF2-40B4-BE49-F238E27FC236}">
                <a16:creationId xmlns:a16="http://schemas.microsoft.com/office/drawing/2014/main" id="{B512E2B9-A27C-2B45-9525-CA83B3FA85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" b="514"/>
          <a:stretch/>
        </p:blipFill>
        <p:spPr>
          <a:xfrm>
            <a:off x="7601371" y="1614555"/>
            <a:ext cx="1997310" cy="427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27" y="0"/>
                </a:moveTo>
                <a:cubicBezTo>
                  <a:pt x="1176" y="0"/>
                  <a:pt x="0" y="549"/>
                  <a:pt x="0" y="1226"/>
                </a:cubicBezTo>
                <a:lnTo>
                  <a:pt x="0" y="20374"/>
                </a:lnTo>
                <a:cubicBezTo>
                  <a:pt x="0" y="21051"/>
                  <a:pt x="1176" y="21600"/>
                  <a:pt x="2627" y="21600"/>
                </a:cubicBezTo>
                <a:lnTo>
                  <a:pt x="18973" y="21600"/>
                </a:lnTo>
                <a:cubicBezTo>
                  <a:pt x="20424" y="21600"/>
                  <a:pt x="21600" y="21051"/>
                  <a:pt x="21600" y="20374"/>
                </a:cubicBezTo>
                <a:lnTo>
                  <a:pt x="21600" y="1226"/>
                </a:lnTo>
                <a:cubicBezTo>
                  <a:pt x="21600" y="549"/>
                  <a:pt x="20424" y="0"/>
                  <a:pt x="18973" y="0"/>
                </a:cubicBezTo>
                <a:lnTo>
                  <a:pt x="16682" y="0"/>
                </a:lnTo>
                <a:lnTo>
                  <a:pt x="16682" y="469"/>
                </a:lnTo>
                <a:cubicBezTo>
                  <a:pt x="16682" y="743"/>
                  <a:pt x="16202" y="965"/>
                  <a:pt x="15613" y="965"/>
                </a:cubicBezTo>
                <a:lnTo>
                  <a:pt x="6060" y="965"/>
                </a:lnTo>
                <a:cubicBezTo>
                  <a:pt x="5471" y="965"/>
                  <a:pt x="4991" y="743"/>
                  <a:pt x="4991" y="469"/>
                </a:cubicBezTo>
                <a:lnTo>
                  <a:pt x="4991" y="0"/>
                </a:lnTo>
                <a:lnTo>
                  <a:pt x="2627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grpSp>
        <p:nvGrpSpPr>
          <p:cNvPr id="12" name="Google Shape;452;p21">
            <a:extLst>
              <a:ext uri="{FF2B5EF4-FFF2-40B4-BE49-F238E27FC236}">
                <a16:creationId xmlns:a16="http://schemas.microsoft.com/office/drawing/2014/main" id="{8A799B8E-3D01-9447-91C9-68097BCDB478}"/>
              </a:ext>
            </a:extLst>
          </p:cNvPr>
          <p:cNvGrpSpPr/>
          <p:nvPr/>
        </p:nvGrpSpPr>
        <p:grpSpPr>
          <a:xfrm>
            <a:off x="11325959" y="188575"/>
            <a:ext cx="713232" cy="712800"/>
            <a:chOff x="0" y="0"/>
            <a:chExt cx="457200" cy="457200"/>
          </a:xfrm>
        </p:grpSpPr>
        <p:sp>
          <p:nvSpPr>
            <p:cNvPr id="13" name="Circle">
              <a:extLst>
                <a:ext uri="{FF2B5EF4-FFF2-40B4-BE49-F238E27FC236}">
                  <a16:creationId xmlns:a16="http://schemas.microsoft.com/office/drawing/2014/main" id="{54BEF488-B892-2246-AEAF-AF4AD6ACDCFC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4" name="01">
              <a:extLst>
                <a:ext uri="{FF2B5EF4-FFF2-40B4-BE49-F238E27FC236}">
                  <a16:creationId xmlns:a16="http://schemas.microsoft.com/office/drawing/2014/main" id="{E7CDA71F-A745-1848-8221-65A06A2B2260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4</a:t>
              </a:r>
            </a:p>
          </p:txBody>
        </p:sp>
      </p:grpSp>
      <p:sp>
        <p:nvSpPr>
          <p:cNvPr id="15" name="Rectangle 13">
            <a:extLst>
              <a:ext uri="{FF2B5EF4-FFF2-40B4-BE49-F238E27FC236}">
                <a16:creationId xmlns:a16="http://schemas.microsoft.com/office/drawing/2014/main" id="{5803D5F5-4D64-BE46-943F-EE83A36ED3AD}"/>
              </a:ext>
            </a:extLst>
          </p:cNvPr>
          <p:cNvSpPr txBox="1"/>
          <p:nvPr/>
        </p:nvSpPr>
        <p:spPr>
          <a:xfrm>
            <a:off x="1483178" y="4806188"/>
            <a:ext cx="4257442" cy="33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Queries and their results are on my GitHub Repository</a:t>
            </a:r>
          </a:p>
        </p:txBody>
      </p:sp>
    </p:spTree>
    <p:extLst>
      <p:ext uri="{BB962C8B-B14F-4D97-AF65-F5344CB8AC3E}">
        <p14:creationId xmlns:p14="http://schemas.microsoft.com/office/powerpoint/2010/main" val="34997644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Freeform: Shape 4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5" name="Freeform: Shape 6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6" name="Freeform: Shape 13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7" name="Freeform: Shape 15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8" name="Freeform: Shape 17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9" name="Freeform: Shape 20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50" name="Rectangle 10"/>
          <p:cNvSpPr txBox="1"/>
          <p:nvPr/>
        </p:nvSpPr>
        <p:spPr>
          <a:xfrm>
            <a:off x="1467134" y="1668378"/>
            <a:ext cx="4302409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Thanks</a:t>
            </a:r>
          </a:p>
          <a:p>
            <a:pPr>
              <a:defRPr sz="2400"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And See You Next Time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12F1529-8B0B-3D4A-9BE4-43631CD842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14</a:t>
            </a:fld>
            <a:endParaRPr lang="en-GB"/>
          </a:p>
        </p:txBody>
      </p:sp>
      <p:pic>
        <p:nvPicPr>
          <p:cNvPr id="6" name="Immagine 5">
            <a:hlinkClick r:id="rId2"/>
            <a:extLst>
              <a:ext uri="{FF2B5EF4-FFF2-40B4-BE49-F238E27FC236}">
                <a16:creationId xmlns:a16="http://schemas.microsoft.com/office/drawing/2014/main" id="{810A858A-D05D-A841-88B6-030A79E8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394" y="3573968"/>
            <a:ext cx="762000" cy="762000"/>
          </a:xfrm>
          <a:prstGeom prst="rect">
            <a:avLst/>
          </a:prstGeom>
        </p:spPr>
      </p:pic>
      <p:sp>
        <p:nvSpPr>
          <p:cNvPr id="16" name="Rectangle 10">
            <a:hlinkClick r:id="rId2"/>
            <a:extLst>
              <a:ext uri="{FF2B5EF4-FFF2-40B4-BE49-F238E27FC236}">
                <a16:creationId xmlns:a16="http://schemas.microsoft.com/office/drawing/2014/main" id="{D192F64E-66DF-CE4F-8C3F-3EABB7724AA3}"/>
              </a:ext>
            </a:extLst>
          </p:cNvPr>
          <p:cNvSpPr txBox="1"/>
          <p:nvPr/>
        </p:nvSpPr>
        <p:spPr>
          <a:xfrm>
            <a:off x="8264028" y="3704987"/>
            <a:ext cx="430240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dirty="0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GitHub Repository</a:t>
            </a:r>
          </a:p>
        </p:txBody>
      </p:sp>
      <p:pic>
        <p:nvPicPr>
          <p:cNvPr id="7" name="Immagine 6">
            <a:hlinkClick r:id="rId4"/>
            <a:extLst>
              <a:ext uri="{FF2B5EF4-FFF2-40B4-BE49-F238E27FC236}">
                <a16:creationId xmlns:a16="http://schemas.microsoft.com/office/drawing/2014/main" id="{2492E02A-434C-574E-8421-7C002195D6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1394" y="4447499"/>
            <a:ext cx="762000" cy="762000"/>
          </a:xfrm>
          <a:prstGeom prst="rect">
            <a:avLst/>
          </a:prstGeom>
        </p:spPr>
      </p:pic>
      <p:sp>
        <p:nvSpPr>
          <p:cNvPr id="18" name="Rectangle 10">
            <a:hlinkClick r:id="rId4"/>
            <a:extLst>
              <a:ext uri="{FF2B5EF4-FFF2-40B4-BE49-F238E27FC236}">
                <a16:creationId xmlns:a16="http://schemas.microsoft.com/office/drawing/2014/main" id="{6DF36C82-8F00-254D-829C-08E1EF43DD95}"/>
              </a:ext>
            </a:extLst>
          </p:cNvPr>
          <p:cNvSpPr txBox="1"/>
          <p:nvPr/>
        </p:nvSpPr>
        <p:spPr>
          <a:xfrm>
            <a:off x="8264028" y="4551500"/>
            <a:ext cx="430240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dirty="0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Slides On </a:t>
            </a:r>
            <a:r>
              <a:rPr lang="en-GB" sz="3000" dirty="0" err="1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Linkedin</a:t>
            </a:r>
            <a:endParaRPr lang="en-GB" sz="3000" dirty="0">
              <a:ln w="9525" cap="flat">
                <a:solidFill>
                  <a:schemeClr val="tx1"/>
                </a:solidFill>
                <a:prstDash val="solid"/>
                <a:round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97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Freeform: Shape 2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1" name="Freeform: Shape 4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2" name="Freeform: Shape 6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3" name="Rectangle 8"/>
          <p:cNvSpPr txBox="1"/>
          <p:nvPr/>
        </p:nvSpPr>
        <p:spPr>
          <a:xfrm>
            <a:off x="6029424" y="1641806"/>
            <a:ext cx="4127634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Outline of </a:t>
            </a:r>
            <a:r>
              <a:rPr lang="en-GB">
                <a:solidFill>
                  <a:srgbClr val="FFFFFF"/>
                </a:solidFill>
              </a:rPr>
              <a:t>Talk</a:t>
            </a:r>
          </a:p>
        </p:txBody>
      </p:sp>
      <p:grpSp>
        <p:nvGrpSpPr>
          <p:cNvPr id="518" name="Google Shape;452;p21"/>
          <p:cNvGrpSpPr/>
          <p:nvPr/>
        </p:nvGrpSpPr>
        <p:grpSpPr>
          <a:xfrm>
            <a:off x="6029424" y="3341191"/>
            <a:ext cx="713232" cy="712800"/>
            <a:chOff x="0" y="0"/>
            <a:chExt cx="457200" cy="457200"/>
          </a:xfrm>
        </p:grpSpPr>
        <p:sp>
          <p:nvSpPr>
            <p:cNvPr id="516" name="Circle"/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517" name="01"/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2</a:t>
              </a:r>
            </a:p>
          </p:txBody>
        </p:sp>
      </p:grpSp>
      <p:grpSp>
        <p:nvGrpSpPr>
          <p:cNvPr id="22" name="Google Shape;452;p21">
            <a:extLst>
              <a:ext uri="{FF2B5EF4-FFF2-40B4-BE49-F238E27FC236}">
                <a16:creationId xmlns:a16="http://schemas.microsoft.com/office/drawing/2014/main" id="{CFC48634-D49D-714A-AD13-B20CF49885C7}"/>
              </a:ext>
            </a:extLst>
          </p:cNvPr>
          <p:cNvGrpSpPr/>
          <p:nvPr/>
        </p:nvGrpSpPr>
        <p:grpSpPr>
          <a:xfrm>
            <a:off x="6029424" y="4265903"/>
            <a:ext cx="713232" cy="712800"/>
            <a:chOff x="0" y="0"/>
            <a:chExt cx="457200" cy="457200"/>
          </a:xfrm>
        </p:grpSpPr>
        <p:sp>
          <p:nvSpPr>
            <p:cNvPr id="23" name="Circle">
              <a:extLst>
                <a:ext uri="{FF2B5EF4-FFF2-40B4-BE49-F238E27FC236}">
                  <a16:creationId xmlns:a16="http://schemas.microsoft.com/office/drawing/2014/main" id="{CF4ADA9A-98DB-4A42-BC95-E900BA709CF5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4" name="01">
              <a:extLst>
                <a:ext uri="{FF2B5EF4-FFF2-40B4-BE49-F238E27FC236}">
                  <a16:creationId xmlns:a16="http://schemas.microsoft.com/office/drawing/2014/main" id="{32F96E48-6922-7840-8149-5D889376D32A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3</a:t>
              </a:r>
            </a:p>
          </p:txBody>
        </p:sp>
      </p:grpSp>
      <p:grpSp>
        <p:nvGrpSpPr>
          <p:cNvPr id="27" name="Google Shape;452;p21">
            <a:extLst>
              <a:ext uri="{FF2B5EF4-FFF2-40B4-BE49-F238E27FC236}">
                <a16:creationId xmlns:a16="http://schemas.microsoft.com/office/drawing/2014/main" id="{432CDA8E-8D2A-2F4A-BEC6-043147D12E5E}"/>
              </a:ext>
            </a:extLst>
          </p:cNvPr>
          <p:cNvGrpSpPr/>
          <p:nvPr/>
        </p:nvGrpSpPr>
        <p:grpSpPr>
          <a:xfrm>
            <a:off x="6029424" y="2416479"/>
            <a:ext cx="713232" cy="712800"/>
            <a:chOff x="0" y="0"/>
            <a:chExt cx="457200" cy="457200"/>
          </a:xfrm>
        </p:grpSpPr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6FE23007-A237-2648-802B-B71AC8BE777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9" name="01">
              <a:extLst>
                <a:ext uri="{FF2B5EF4-FFF2-40B4-BE49-F238E27FC236}">
                  <a16:creationId xmlns:a16="http://schemas.microsoft.com/office/drawing/2014/main" id="{F6767D54-25AF-3F47-A9BC-5201B949A831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1</a:t>
              </a:r>
            </a:p>
          </p:txBody>
        </p:sp>
      </p:grpSp>
      <p:sp>
        <p:nvSpPr>
          <p:cNvPr id="30" name="Google Shape;44;p4">
            <a:extLst>
              <a:ext uri="{FF2B5EF4-FFF2-40B4-BE49-F238E27FC236}">
                <a16:creationId xmlns:a16="http://schemas.microsoft.com/office/drawing/2014/main" id="{B3329CED-C8FA-7E49-AD00-2FEDA3958336}"/>
              </a:ext>
            </a:extLst>
          </p:cNvPr>
          <p:cNvSpPr txBox="1"/>
          <p:nvPr/>
        </p:nvSpPr>
        <p:spPr>
          <a:xfrm>
            <a:off x="6918435" y="2605299"/>
            <a:ext cx="2093661" cy="612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Why Mobile Applications and what is the purpose? </a:t>
            </a:r>
          </a:p>
        </p:txBody>
      </p:sp>
      <p:sp>
        <p:nvSpPr>
          <p:cNvPr id="31" name="Google Shape;85;p6">
            <a:extLst>
              <a:ext uri="{FF2B5EF4-FFF2-40B4-BE49-F238E27FC236}">
                <a16:creationId xmlns:a16="http://schemas.microsoft.com/office/drawing/2014/main" id="{597FBEE8-31C0-D24D-9502-2F4AA3929D94}"/>
              </a:ext>
            </a:extLst>
          </p:cNvPr>
          <p:cNvSpPr txBox="1"/>
          <p:nvPr/>
        </p:nvSpPr>
        <p:spPr>
          <a:xfrm>
            <a:off x="6913862" y="2275432"/>
            <a:ext cx="222577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Context and Purpose</a:t>
            </a:r>
          </a:p>
        </p:txBody>
      </p:sp>
      <p:grpSp>
        <p:nvGrpSpPr>
          <p:cNvPr id="37" name="Google Shape;452;p21">
            <a:extLst>
              <a:ext uri="{FF2B5EF4-FFF2-40B4-BE49-F238E27FC236}">
                <a16:creationId xmlns:a16="http://schemas.microsoft.com/office/drawing/2014/main" id="{C440FABA-EA0B-A049-8BEF-7960DC0EB4CB}"/>
              </a:ext>
            </a:extLst>
          </p:cNvPr>
          <p:cNvGrpSpPr/>
          <p:nvPr/>
        </p:nvGrpSpPr>
        <p:grpSpPr>
          <a:xfrm>
            <a:off x="6029424" y="5190615"/>
            <a:ext cx="713232" cy="712800"/>
            <a:chOff x="0" y="0"/>
            <a:chExt cx="457200" cy="457200"/>
          </a:xfrm>
        </p:grpSpPr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17604AFE-EEA8-A04A-8A1C-3AE4F19BA8CF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39" name="01">
              <a:extLst>
                <a:ext uri="{FF2B5EF4-FFF2-40B4-BE49-F238E27FC236}">
                  <a16:creationId xmlns:a16="http://schemas.microsoft.com/office/drawing/2014/main" id="{15F4C48F-3A09-484B-BADF-86DF85110F62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4</a:t>
              </a:r>
            </a:p>
          </p:txBody>
        </p:sp>
      </p:grpSp>
      <p:sp>
        <p:nvSpPr>
          <p:cNvPr id="40" name="Google Shape;44;p4">
            <a:extLst>
              <a:ext uri="{FF2B5EF4-FFF2-40B4-BE49-F238E27FC236}">
                <a16:creationId xmlns:a16="http://schemas.microsoft.com/office/drawing/2014/main" id="{CD07AB08-3924-584C-AE9C-9D2A546D77C8}"/>
              </a:ext>
            </a:extLst>
          </p:cNvPr>
          <p:cNvSpPr txBox="1"/>
          <p:nvPr/>
        </p:nvSpPr>
        <p:spPr>
          <a:xfrm>
            <a:off x="6918436" y="3668511"/>
            <a:ext cx="2093660" cy="335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How to model the ontology?</a:t>
            </a:r>
          </a:p>
        </p:txBody>
      </p:sp>
      <p:sp>
        <p:nvSpPr>
          <p:cNvPr id="41" name="Google Shape;85;p6">
            <a:extLst>
              <a:ext uri="{FF2B5EF4-FFF2-40B4-BE49-F238E27FC236}">
                <a16:creationId xmlns:a16="http://schemas.microsoft.com/office/drawing/2014/main" id="{606DFD5A-0305-1C45-99C7-4A7F222EF167}"/>
              </a:ext>
            </a:extLst>
          </p:cNvPr>
          <p:cNvSpPr txBox="1"/>
          <p:nvPr/>
        </p:nvSpPr>
        <p:spPr>
          <a:xfrm>
            <a:off x="6913863" y="3338644"/>
            <a:ext cx="222577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Classes &amp; Properties</a:t>
            </a:r>
          </a:p>
        </p:txBody>
      </p:sp>
      <p:sp>
        <p:nvSpPr>
          <p:cNvPr id="42" name="Google Shape;44;p4">
            <a:extLst>
              <a:ext uri="{FF2B5EF4-FFF2-40B4-BE49-F238E27FC236}">
                <a16:creationId xmlns:a16="http://schemas.microsoft.com/office/drawing/2014/main" id="{29FC738A-D701-3C42-87C4-07F87A14CEC1}"/>
              </a:ext>
            </a:extLst>
          </p:cNvPr>
          <p:cNvSpPr txBox="1"/>
          <p:nvPr/>
        </p:nvSpPr>
        <p:spPr>
          <a:xfrm>
            <a:off x="6923007" y="4406945"/>
            <a:ext cx="2093661" cy="612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pPr algn="l"/>
            <a:r>
              <a:rPr lang="en-GB" dirty="0"/>
              <a:t>Entity-relationship diagram and graphical description.</a:t>
            </a:r>
          </a:p>
        </p:txBody>
      </p:sp>
      <p:sp>
        <p:nvSpPr>
          <p:cNvPr id="43" name="Google Shape;85;p6">
            <a:extLst>
              <a:ext uri="{FF2B5EF4-FFF2-40B4-BE49-F238E27FC236}">
                <a16:creationId xmlns:a16="http://schemas.microsoft.com/office/drawing/2014/main" id="{920534FE-5492-E144-A3AD-A3B6B774F9D1}"/>
              </a:ext>
            </a:extLst>
          </p:cNvPr>
          <p:cNvSpPr txBox="1"/>
          <p:nvPr/>
        </p:nvSpPr>
        <p:spPr>
          <a:xfrm>
            <a:off x="6918435" y="4077078"/>
            <a:ext cx="1809259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Representation</a:t>
            </a:r>
          </a:p>
        </p:txBody>
      </p:sp>
      <p:sp>
        <p:nvSpPr>
          <p:cNvPr id="45" name="Google Shape;44;p4">
            <a:extLst>
              <a:ext uri="{FF2B5EF4-FFF2-40B4-BE49-F238E27FC236}">
                <a16:creationId xmlns:a16="http://schemas.microsoft.com/office/drawing/2014/main" id="{6C6D3AF4-4889-7947-BAD2-99D825CA4B67}"/>
              </a:ext>
            </a:extLst>
          </p:cNvPr>
          <p:cNvSpPr txBox="1"/>
          <p:nvPr/>
        </p:nvSpPr>
        <p:spPr>
          <a:xfrm>
            <a:off x="6913862" y="5449571"/>
            <a:ext cx="2093660" cy="335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Data extrapolation.</a:t>
            </a:r>
          </a:p>
        </p:txBody>
      </p:sp>
      <p:sp>
        <p:nvSpPr>
          <p:cNvPr id="46" name="Google Shape;85;p6">
            <a:extLst>
              <a:ext uri="{FF2B5EF4-FFF2-40B4-BE49-F238E27FC236}">
                <a16:creationId xmlns:a16="http://schemas.microsoft.com/office/drawing/2014/main" id="{F33E0387-C612-3645-A85B-AD5332000873}"/>
              </a:ext>
            </a:extLst>
          </p:cNvPr>
          <p:cNvSpPr txBox="1"/>
          <p:nvPr/>
        </p:nvSpPr>
        <p:spPr>
          <a:xfrm>
            <a:off x="6909289" y="5119704"/>
            <a:ext cx="209366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Querying Ontology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83DA3E-B365-E844-BA4C-ED0532279C3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026662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Freeform: Shape 1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4" name="Freeform: Shape 2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5" name="Freeform: Shape 4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6" name="Rectangle 6"/>
          <p:cNvSpPr txBox="1"/>
          <p:nvPr/>
        </p:nvSpPr>
        <p:spPr>
          <a:xfrm>
            <a:off x="1495519" y="1689933"/>
            <a:ext cx="3766573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Context </a:t>
            </a:r>
          </a:p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>
                <a:solidFill>
                  <a:srgbClr val="FFFFFF"/>
                </a:solidFill>
              </a:rPr>
              <a:t>and </a:t>
            </a:r>
            <a:r>
              <a:rPr lang="en-GB"/>
              <a:t>Purpose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700" name="Rectangle 14"/>
          <p:cNvSpPr txBox="1"/>
          <p:nvPr/>
        </p:nvSpPr>
        <p:spPr>
          <a:xfrm>
            <a:off x="1486967" y="3163783"/>
            <a:ext cx="3775125" cy="2637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SzPct val="100000"/>
              <a:buFont typeface="Arial"/>
              <a:buChar char="•"/>
              <a:defRPr sz="1200"/>
            </a:pPr>
            <a:r>
              <a:rPr lang="en-GB" sz="1400" dirty="0"/>
              <a:t>Mobile applications are a striking example of developing a complex ontology and capturing the links between their modeling. </a:t>
            </a:r>
          </a:p>
          <a:p>
            <a:pPr algn="just">
              <a:lnSpc>
                <a:spcPct val="150000"/>
              </a:lnSpc>
              <a:buSzPct val="100000"/>
              <a:defRPr sz="1200"/>
            </a:pPr>
            <a:endParaRPr lang="en-GB" sz="1400" dirty="0"/>
          </a:p>
          <a:p>
            <a:pPr marL="171450" indent="-171450" algn="just">
              <a:lnSpc>
                <a:spcPct val="150000"/>
              </a:lnSpc>
              <a:buSzPct val="100000"/>
              <a:buFont typeface="Arial"/>
              <a:buChar char="•"/>
              <a:defRPr sz="1200"/>
            </a:pPr>
            <a:r>
              <a:rPr lang="en-GB" sz="1400" dirty="0"/>
              <a:t>The purpose of the ontology is to provide an overview of the modeling and classification of mobile applications, along with some concrete examples.</a:t>
            </a:r>
          </a:p>
        </p:txBody>
      </p:sp>
      <p:pic>
        <p:nvPicPr>
          <p:cNvPr id="701" name="Picture Placeholder 3"/>
          <p:cNvPicPr>
            <a:picLocks noGrp="1" noChangeAspect="1"/>
          </p:cNvPicPr>
          <p:nvPr>
            <p:ph type="pic" sz="half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90945" y="952500"/>
            <a:ext cx="3458895" cy="4911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30" y="0"/>
                </a:moveTo>
                <a:cubicBezTo>
                  <a:pt x="371" y="0"/>
                  <a:pt x="0" y="259"/>
                  <a:pt x="0" y="580"/>
                </a:cubicBezTo>
                <a:lnTo>
                  <a:pt x="0" y="21020"/>
                </a:lnTo>
                <a:cubicBezTo>
                  <a:pt x="0" y="21341"/>
                  <a:pt x="371" y="21600"/>
                  <a:pt x="830" y="21600"/>
                </a:cubicBezTo>
                <a:lnTo>
                  <a:pt x="20770" y="21600"/>
                </a:lnTo>
                <a:cubicBezTo>
                  <a:pt x="21229" y="21600"/>
                  <a:pt x="21600" y="21341"/>
                  <a:pt x="21600" y="21020"/>
                </a:cubicBezTo>
                <a:lnTo>
                  <a:pt x="21600" y="580"/>
                </a:lnTo>
                <a:cubicBezTo>
                  <a:pt x="21600" y="259"/>
                  <a:pt x="21229" y="0"/>
                  <a:pt x="20770" y="0"/>
                </a:cubicBezTo>
                <a:lnTo>
                  <a:pt x="830" y="0"/>
                </a:lnTo>
                <a:close/>
              </a:path>
            </a:pathLst>
          </a:cu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38E8C9E1-D32A-DE43-88A4-2719A788F5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2</a:t>
            </a:fld>
            <a:endParaRPr lang="it-IT"/>
          </a:p>
        </p:txBody>
      </p:sp>
      <p:grpSp>
        <p:nvGrpSpPr>
          <p:cNvPr id="11" name="Google Shape;452;p21">
            <a:extLst>
              <a:ext uri="{FF2B5EF4-FFF2-40B4-BE49-F238E27FC236}">
                <a16:creationId xmlns:a16="http://schemas.microsoft.com/office/drawing/2014/main" id="{0E5AB3CD-5D83-3D43-BDDD-22C8205C6BF9}"/>
              </a:ext>
            </a:extLst>
          </p:cNvPr>
          <p:cNvGrpSpPr/>
          <p:nvPr/>
        </p:nvGrpSpPr>
        <p:grpSpPr>
          <a:xfrm>
            <a:off x="639822" y="1982954"/>
            <a:ext cx="713232" cy="712800"/>
            <a:chOff x="0" y="0"/>
            <a:chExt cx="457200" cy="457200"/>
          </a:xfrm>
        </p:grpSpPr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51FEB113-A335-844F-A517-A4B968DE4BAF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3" name="01">
              <a:extLst>
                <a:ext uri="{FF2B5EF4-FFF2-40B4-BE49-F238E27FC236}">
                  <a16:creationId xmlns:a16="http://schemas.microsoft.com/office/drawing/2014/main" id="{A0E1D8DB-E4BE-DB40-A53C-F6712CBFC642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002902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Application Category</a:t>
            </a:r>
          </a:p>
        </p:txBody>
      </p:sp>
      <p:pic>
        <p:nvPicPr>
          <p:cNvPr id="14" name="Picture Placeholder 2">
            <a:extLst>
              <a:ext uri="{FF2B5EF4-FFF2-40B4-BE49-F238E27FC236}">
                <a16:creationId xmlns:a16="http://schemas.microsoft.com/office/drawing/2014/main" id="{0E7701AF-B4C1-4D40-988D-4535713EA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82412"/>
            <a:ext cx="7042068" cy="3775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30448" y="3160558"/>
            <a:ext cx="4727090" cy="3099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To create ontology, </a:t>
            </a:r>
            <a:r>
              <a:rPr lang="en-GB" sz="1400" b="1" dirty="0">
                <a:solidFill>
                  <a:schemeClr val="accent6"/>
                </a:solidFill>
              </a:rPr>
              <a:t>55</a:t>
            </a:r>
            <a:r>
              <a:rPr lang="en-GB" sz="1400" dirty="0">
                <a:solidFill>
                  <a:schemeClr val="accent6"/>
                </a:solidFill>
              </a:rPr>
              <a:t> </a:t>
            </a:r>
            <a:r>
              <a:rPr lang="en-GB" sz="1400" b="1" dirty="0">
                <a:solidFill>
                  <a:schemeClr val="accent6"/>
                </a:solidFill>
              </a:rPr>
              <a:t>classes</a:t>
            </a:r>
            <a:r>
              <a:rPr lang="en-GB" sz="1400" dirty="0">
                <a:solidFill>
                  <a:schemeClr val="accent6"/>
                </a:solidFill>
              </a:rPr>
              <a:t> have been used, designating the most important areas of interest for users of mobile applications, representing their interests.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3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The </a:t>
            </a:r>
            <a:r>
              <a:rPr lang="en-GB" sz="1400" b="1" i="1" dirty="0" err="1">
                <a:solidFill>
                  <a:schemeClr val="accent6"/>
                </a:solidFill>
              </a:rPr>
              <a:t>AppCategory</a:t>
            </a:r>
            <a:r>
              <a:rPr lang="en-GB" sz="1400" dirty="0">
                <a:solidFill>
                  <a:schemeClr val="accent6"/>
                </a:solidFill>
              </a:rPr>
              <a:t> class represents the largest and most well represented ontology class: Among the subclasses we mention: </a:t>
            </a:r>
            <a:r>
              <a:rPr lang="en-GB" sz="1400" b="1" i="1" dirty="0">
                <a:solidFill>
                  <a:schemeClr val="accent6"/>
                </a:solidFill>
              </a:rPr>
              <a:t>Lifestyle, Fitness, Games, Education, Social Networking</a:t>
            </a:r>
            <a:r>
              <a:rPr lang="en-GB" sz="1400" dirty="0">
                <a:solidFill>
                  <a:schemeClr val="accent6"/>
                </a:solidFill>
              </a:rPr>
              <a:t>, etc.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3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Each concrete example of the application is represented as an instance of a subclass of </a:t>
            </a:r>
            <a:r>
              <a:rPr lang="en-GB" sz="1400" dirty="0" err="1">
                <a:solidFill>
                  <a:schemeClr val="accent6"/>
                </a:solidFill>
              </a:rPr>
              <a:t>AppCategory</a:t>
            </a:r>
            <a:r>
              <a:rPr lang="en-GB" sz="1400" dirty="0">
                <a:solidFill>
                  <a:schemeClr val="accent6"/>
                </a:solidFill>
              </a:rPr>
              <a:t>.</a:t>
            </a:r>
          </a:p>
        </p:txBody>
      </p:sp>
      <p:grpSp>
        <p:nvGrpSpPr>
          <p:cNvPr id="21" name="Google Shape;452;p21">
            <a:extLst>
              <a:ext uri="{FF2B5EF4-FFF2-40B4-BE49-F238E27FC236}">
                <a16:creationId xmlns:a16="http://schemas.microsoft.com/office/drawing/2014/main" id="{4F8DCF69-658C-DE4F-B47E-C5CD65817121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76059AD9-45FF-B941-B6D0-B0A6F906B822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3" name="01">
              <a:extLst>
                <a:ext uri="{FF2B5EF4-FFF2-40B4-BE49-F238E27FC236}">
                  <a16:creationId xmlns:a16="http://schemas.microsoft.com/office/drawing/2014/main" id="{F3DB7D91-1566-1B41-A9A9-764759BB6E0B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2.1</a:t>
              </a:r>
            </a:p>
          </p:txBody>
        </p:sp>
      </p:grp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EE7D0DEC-C2C7-CB4F-9652-C7F6B50CB3C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15701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21" name="Segnaposto numero diapositiva 1">
            <a:extLst>
              <a:ext uri="{FF2B5EF4-FFF2-40B4-BE49-F238E27FC236}">
                <a16:creationId xmlns:a16="http://schemas.microsoft.com/office/drawing/2014/main" id="{F09E4118-03D3-EC49-93B3-FB72759C73F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4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Device Access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3429000"/>
            <a:ext cx="4727090" cy="2632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b="1" i="1" dirty="0" err="1">
                <a:solidFill>
                  <a:schemeClr val="accent6"/>
                </a:solidFill>
              </a:rPr>
              <a:t>DeviceAccess</a:t>
            </a:r>
            <a:r>
              <a:rPr lang="en-GB" sz="1600" dirty="0">
                <a:solidFill>
                  <a:schemeClr val="accent6"/>
                </a:solidFill>
              </a:rPr>
              <a:t> class has the role of representing the structures of the telephone to which the application can request access, in the form of a request for rights..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As subclasses we specify: </a:t>
            </a:r>
            <a:r>
              <a:rPr lang="en-GB" sz="1600" b="1" i="1" dirty="0">
                <a:solidFill>
                  <a:schemeClr val="accent6"/>
                </a:solidFill>
              </a:rPr>
              <a:t>Accelerometer, Camera, GPS, Microphone</a:t>
            </a:r>
            <a:r>
              <a:rPr lang="en-GB" sz="1600" dirty="0">
                <a:solidFill>
                  <a:schemeClr val="accent6"/>
                </a:solidFill>
              </a:rPr>
              <a:t>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59171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EEBD4BEB-F12C-E54C-8481-6D5ABA30C8F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5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Platform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32451" y="4207210"/>
            <a:ext cx="4727090" cy="1524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sz="1600" b="1" i="1" dirty="0">
                <a:solidFill>
                  <a:schemeClr val="accent6"/>
                </a:solidFill>
              </a:rPr>
              <a:t>Platform</a:t>
            </a:r>
            <a:r>
              <a:rPr lang="en-GB" sz="1600" dirty="0">
                <a:solidFill>
                  <a:schemeClr val="accent6"/>
                </a:solidFill>
              </a:rPr>
              <a:t> class represent mobile platforms for which applications can be deployed, such as Apple's iOS platform, Google's Android and Microsoft's Windows Phone.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3047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5C02ADA3-A736-1C41-8ECE-D4D655CF93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6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Producer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341606" y="3837878"/>
            <a:ext cx="4727090" cy="2262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algn="just">
              <a:lnSpc>
                <a:spcPct val="150000"/>
              </a:lnSpc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</a:t>
            </a:r>
            <a:r>
              <a:rPr lang="en-GB" sz="1600" b="1" dirty="0">
                <a:solidFill>
                  <a:schemeClr val="accent6"/>
                </a:solidFill>
              </a:rPr>
              <a:t>Producer</a:t>
            </a:r>
            <a:r>
              <a:rPr lang="en-GB" sz="1600" dirty="0">
                <a:solidFill>
                  <a:schemeClr val="accent6"/>
                </a:solidFill>
              </a:rPr>
              <a:t> class models mobile application manufacturers, the independent entities responsible for creating, launching, and subsequent handling of bugs.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77963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21DDF497-9915-5645-9C8D-03CE4EFF1E7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7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Device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3837878"/>
            <a:ext cx="4727090" cy="2262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b="1" i="1" dirty="0">
                <a:solidFill>
                  <a:schemeClr val="accent6"/>
                </a:solidFill>
              </a:rPr>
              <a:t>Device</a:t>
            </a:r>
            <a:r>
              <a:rPr lang="en-GB" sz="1600" dirty="0">
                <a:solidFill>
                  <a:schemeClr val="accent6"/>
                </a:solidFill>
              </a:rPr>
              <a:t> class refers to some important mobile devices used in the ontology.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Each Device instance has its own peculiarity and its own operating system and not all applications are installable on it.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735968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" b="1542"/>
          <a:stretch/>
        </p:blipFill>
        <p:spPr/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34857B53-A752-E648-A2DB-E060DBACDC6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8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Programming Language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3903200"/>
            <a:ext cx="4727090" cy="2262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Each application uses a specific </a:t>
            </a:r>
            <a:r>
              <a:rPr lang="en-GB" sz="1600" b="1" dirty="0">
                <a:solidFill>
                  <a:schemeClr val="accent6"/>
                </a:solidFill>
              </a:rPr>
              <a:t>Programming Language</a:t>
            </a:r>
            <a:r>
              <a:rPr lang="en-GB" sz="1600" dirty="0">
                <a:solidFill>
                  <a:schemeClr val="accent6"/>
                </a:solidFill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Usually in software development we divide a programming language into </a:t>
            </a:r>
            <a:r>
              <a:rPr lang="en-GB" sz="1600" i="1" dirty="0">
                <a:solidFill>
                  <a:schemeClr val="accent6"/>
                </a:solidFill>
              </a:rPr>
              <a:t>Front-end</a:t>
            </a:r>
            <a:r>
              <a:rPr lang="en-GB" sz="1600" dirty="0">
                <a:solidFill>
                  <a:schemeClr val="accent6"/>
                </a:solidFill>
              </a:rPr>
              <a:t> and </a:t>
            </a:r>
            <a:r>
              <a:rPr lang="en-GB" sz="1600" i="1" dirty="0">
                <a:solidFill>
                  <a:schemeClr val="accent6"/>
                </a:solidFill>
              </a:rPr>
              <a:t>Back-end.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627803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20800"/>
      </a:dk1>
      <a:lt1>
        <a:srgbClr val="FFFFFF"/>
      </a:lt1>
      <a:dk2>
        <a:srgbClr val="A7A7A7"/>
      </a:dk2>
      <a:lt2>
        <a:srgbClr val="535353"/>
      </a:lt2>
      <a:accent1>
        <a:srgbClr val="75F71D"/>
      </a:accent1>
      <a:accent2>
        <a:srgbClr val="2AA62A"/>
      </a:accent2>
      <a:accent3>
        <a:srgbClr val="041000"/>
      </a:accent3>
      <a:accent4>
        <a:srgbClr val="525055"/>
      </a:accent4>
      <a:accent5>
        <a:srgbClr val="171717"/>
      </a:accent5>
      <a:accent6>
        <a:srgbClr val="0208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Roboto"/>
        <a:ea typeface="Roboto"/>
        <a:cs typeface="Roboto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F71D"/>
      </a:accent1>
      <a:accent2>
        <a:srgbClr val="2AA62A"/>
      </a:accent2>
      <a:accent3>
        <a:srgbClr val="041000"/>
      </a:accent3>
      <a:accent4>
        <a:srgbClr val="525055"/>
      </a:accent4>
      <a:accent5>
        <a:srgbClr val="171717"/>
      </a:accent5>
      <a:accent6>
        <a:srgbClr val="0208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Roboto"/>
        <a:ea typeface="Roboto"/>
        <a:cs typeface="Roboto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550</TotalTime>
  <Words>469</Words>
  <Application>Microsoft Macintosh PowerPoint</Application>
  <PresentationFormat>Widescreen</PresentationFormat>
  <Paragraphs>95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Cabin Bold</vt:lpstr>
      <vt:lpstr>Roboto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Luca Tomei</cp:lastModifiedBy>
  <cp:revision>72</cp:revision>
  <dcterms:modified xsi:type="dcterms:W3CDTF">2021-03-19T16:19:31Z</dcterms:modified>
</cp:coreProperties>
</file>